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32" r:id="rId1"/>
  </p:sldMasterIdLst>
  <p:notesMasterIdLst>
    <p:notesMasterId r:id="rId16"/>
  </p:notesMasterIdLst>
  <p:sldIdLst>
    <p:sldId id="306" r:id="rId2"/>
    <p:sldId id="297" r:id="rId3"/>
    <p:sldId id="313" r:id="rId4"/>
    <p:sldId id="261" r:id="rId5"/>
    <p:sldId id="265" r:id="rId6"/>
    <p:sldId id="315" r:id="rId7"/>
    <p:sldId id="268" r:id="rId8"/>
    <p:sldId id="275" r:id="rId9"/>
    <p:sldId id="278" r:id="rId10"/>
    <p:sldId id="290" r:id="rId11"/>
    <p:sldId id="314" r:id="rId12"/>
    <p:sldId id="305" r:id="rId13"/>
    <p:sldId id="303" r:id="rId14"/>
    <p:sldId id="29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1" initials="1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3" d="100"/>
          <a:sy n="93" d="100"/>
        </p:scale>
        <p:origin x="50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Д/О</c:v>
                </c:pt>
                <c:pt idx="1">
                  <c:v>СП-1</c:v>
                </c:pt>
                <c:pt idx="2">
                  <c:v>СП-2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40</c:v>
                </c:pt>
                <c:pt idx="1">
                  <c:v>31</c:v>
                </c:pt>
                <c:pt idx="2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8F-4CD3-8FFA-A028A897AD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0.20936781878036959"/>
          <c:y val="0.89129588326663911"/>
          <c:w val="0.59054695677088509"/>
          <c:h val="0.1087041167333609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77BAE-174B-4054-A060-B6C34BB11CE3}" type="datetimeFigureOut">
              <a:rPr lang="ru-RU" smtClean="0"/>
              <a:pPr/>
              <a:t>13.03.2025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A45AB3-EF8A-401B-9849-8954785F5C9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885E-1042-4BA2-87AC-5BAA2CF3CB07}" type="datetimeFigureOut">
              <a:rPr lang="ru-RU" smtClean="0"/>
              <a:pPr/>
              <a:t>13.03.2025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539D-9A08-4689-8D61-074776158EE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885E-1042-4BA2-87AC-5BAA2CF3CB07}" type="datetimeFigureOut">
              <a:rPr lang="ru-RU" smtClean="0"/>
              <a:pPr/>
              <a:t>13.03.2025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539D-9A08-4689-8D61-074776158E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885E-1042-4BA2-87AC-5BAA2CF3CB07}" type="datetimeFigureOut">
              <a:rPr lang="ru-RU" smtClean="0"/>
              <a:pPr/>
              <a:t>13.03.2025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539D-9A08-4689-8D61-074776158E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885E-1042-4BA2-87AC-5BAA2CF3CB07}" type="datetimeFigureOut">
              <a:rPr lang="ru-RU" smtClean="0"/>
              <a:pPr/>
              <a:t>13.03.2025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539D-9A08-4689-8D61-074776158E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885E-1042-4BA2-87AC-5BAA2CF3CB07}" type="datetimeFigureOut">
              <a:rPr lang="ru-RU" smtClean="0"/>
              <a:pPr/>
              <a:t>13.03.2025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539D-9A08-4689-8D61-074776158EE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885E-1042-4BA2-87AC-5BAA2CF3CB07}" type="datetimeFigureOut">
              <a:rPr lang="ru-RU" smtClean="0"/>
              <a:pPr/>
              <a:t>13.03.2025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539D-9A08-4689-8D61-074776158E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885E-1042-4BA2-87AC-5BAA2CF3CB07}" type="datetimeFigureOut">
              <a:rPr lang="ru-RU" smtClean="0"/>
              <a:pPr/>
              <a:t>13.03.2025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539D-9A08-4689-8D61-074776158E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885E-1042-4BA2-87AC-5BAA2CF3CB07}" type="datetimeFigureOut">
              <a:rPr lang="ru-RU" smtClean="0"/>
              <a:pPr/>
              <a:t>13.03.2025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539D-9A08-4689-8D61-074776158E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885E-1042-4BA2-87AC-5BAA2CF3CB07}" type="datetimeFigureOut">
              <a:rPr lang="ru-RU" smtClean="0"/>
              <a:pPr/>
              <a:t>13.03.2025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539D-9A08-4689-8D61-074776158EE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885E-1042-4BA2-87AC-5BAA2CF3CB07}" type="datetimeFigureOut">
              <a:rPr lang="ru-RU" smtClean="0"/>
              <a:pPr/>
              <a:t>13.03.2025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539D-9A08-4689-8D61-074776158E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885E-1042-4BA2-87AC-5BAA2CF3CB07}" type="datetimeFigureOut">
              <a:rPr lang="ru-RU" smtClean="0"/>
              <a:pPr/>
              <a:t>13.03.2025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539D-9A08-4689-8D61-074776158EE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2B4B885E-1042-4BA2-87AC-5BAA2CF3CB07}" type="datetimeFigureOut">
              <a:rPr lang="ru-RU" smtClean="0"/>
              <a:pPr/>
              <a:t>13.03.2025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5FA7539D-9A08-4689-8D61-074776158EE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620688"/>
            <a:ext cx="7459920" cy="518457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Публичный отчет </a:t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первичной профсоюзной организации</a:t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ГБОУ Школа №1586 </a:t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31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  <a:r>
              <a:rPr lang="ru-RU" sz="31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333_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04664"/>
            <a:ext cx="1080120" cy="1224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498080" cy="79208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Экскурсионная деятельность</a:t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Культурно-массовые мероприятия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124744"/>
            <a:ext cx="7858120" cy="525658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Экскурсионная поездка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чл. профсоюза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Школа №1586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(Переславль - Залесский)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Новогодняя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кампания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подарки детям членов профсоюза 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Старший воспитатель\Downloads\a71705ba-3f40-47d9-ad32-8ce65623fc1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09372"/>
            <a:ext cx="2808312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229651"/>
            <a:ext cx="2016224" cy="18639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293094"/>
            <a:ext cx="2652304" cy="17370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31640" y="1772816"/>
            <a:ext cx="67687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Окружная акция "Театральная осень"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в честь Года Семьи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Театральные билеты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764705"/>
            <a:ext cx="5238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Экскурсионная деятельность</a:t>
            </a:r>
            <a:b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Культурно-массовые мероприятия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885" y="2729080"/>
            <a:ext cx="2904379" cy="14102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48680"/>
            <a:ext cx="1977066" cy="26360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103" y="2395980"/>
            <a:ext cx="1739543" cy="23193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942" y="4293096"/>
            <a:ext cx="1696648" cy="22621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093" y="3954994"/>
            <a:ext cx="1893200" cy="259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2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339752" y="404665"/>
            <a:ext cx="5083291" cy="576064"/>
            <a:chOff x="453868" y="57784"/>
            <a:chExt cx="5083291" cy="357759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453868" y="57784"/>
              <a:ext cx="5083291" cy="35775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Скругленный прямоугольник 4"/>
            <p:cNvSpPr/>
            <p:nvPr/>
          </p:nvSpPr>
          <p:spPr>
            <a:xfrm>
              <a:off x="471332" y="75248"/>
              <a:ext cx="5048363" cy="3228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8142" tIns="0" rIns="198142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i="1" kern="1200" dirty="0" smtClean="0">
                  <a:solidFill>
                    <a:schemeClr val="tx1"/>
                  </a:solidFill>
                </a:rPr>
                <a:t>Социальное партнерство</a:t>
              </a:r>
              <a:endParaRPr lang="ru-RU" sz="2800" b="1" i="1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025" name="AutoShape 1" descr="https://docviewer.yandex.ru/view/103269927/htmlimage?id=2wz8d-bfmh3kk33zqeagctkgkxzjcozkyacl49nva2j93xomvk7vzqn5lgtybf0o3a9imhtg8s3zo5vs9d0ued7o9h82zktuqcqcqxpt5&amp;width=794&amp;height=447&amp;name=bg-0.png"/>
          <p:cNvSpPr>
            <a:spLocks noChangeAspect="1" noChangeArrowheads="1"/>
          </p:cNvSpPr>
          <p:nvPr/>
        </p:nvSpPr>
        <p:spPr bwMode="auto">
          <a:xfrm>
            <a:off x="0" y="0"/>
            <a:ext cx="7562850" cy="42576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andex-sans"/>
                <a:cs typeface="Arial" pitchFamily="34" charset="0"/>
              </a:rPr>
              <a:t/>
            </a:r>
            <a:b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andex-sans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AutoShape 3" descr="https://docviewer.yandex.ru/view/103269927/htmlimage?id=2wz8d-bfmh3kk33zqeagctkgkxzjcozkyacl49nva2j93xomvk7vzqn5lgtybf0o3a9imhtg8s3zo5vs9d0ued7o9h82zktuqcqcqxpt5&amp;width=794&amp;height=447&amp;name=bg-0.png"/>
          <p:cNvSpPr>
            <a:spLocks noChangeAspect="1" noChangeArrowheads="1"/>
          </p:cNvSpPr>
          <p:nvPr/>
        </p:nvSpPr>
        <p:spPr bwMode="auto">
          <a:xfrm>
            <a:off x="0" y="0"/>
            <a:ext cx="7562850" cy="42576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andex-sans"/>
                <a:cs typeface="Arial" pitchFamily="34" charset="0"/>
              </a:rPr>
              <a:t/>
            </a:r>
            <a:b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andex-sans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AutoShape 5" descr="https://docviewer.yandex.ru/view/103269927/htmlimage?id=2wz8d-bfmh3kk33zqeagctkgkxzjcozkyacl49nva2j93xomvk7vzqn5lgtybf0o3a9imhtg8s3zo5vs9d0ued7o9h82zktuqcqcqxpt5&amp;width=794&amp;height=447&amp;name=bg-0.png"/>
          <p:cNvSpPr>
            <a:spLocks noChangeAspect="1" noChangeArrowheads="1"/>
          </p:cNvSpPr>
          <p:nvPr/>
        </p:nvSpPr>
        <p:spPr bwMode="auto">
          <a:xfrm>
            <a:off x="0" y="0"/>
            <a:ext cx="7562850" cy="42576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andex-sans"/>
                <a:cs typeface="Arial" pitchFamily="34" charset="0"/>
              </a:rPr>
              <a:t/>
            </a:r>
            <a:b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andex-sans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1" name="AutoShape 7" descr="https://docviewer.yandex.ru/view/103269927/htmlimage?id=2wz8d-bfmh3kk33zqeagctkgkxzjcozkyacl49nva2j93xomvk7vzqn5lgtybf0o3a9imhtg8s3zo5vs9d0ued7o9h82zktuqcqcqxpt5&amp;width=794&amp;height=447&amp;name=bg-0.png"/>
          <p:cNvSpPr>
            <a:spLocks noChangeAspect="1" noChangeArrowheads="1"/>
          </p:cNvSpPr>
          <p:nvPr/>
        </p:nvSpPr>
        <p:spPr bwMode="auto">
          <a:xfrm>
            <a:off x="0" y="0"/>
            <a:ext cx="7562850" cy="42576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andex-sans"/>
                <a:cs typeface="Arial" pitchFamily="34" charset="0"/>
              </a:rPr>
              <a:t/>
            </a:r>
            <a:b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andex-sans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31640" y="1196752"/>
            <a:ext cx="66247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sz="2000" b="1" dirty="0" smtClean="0"/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ДОБРОВОЛЬНОЕ МЕДИЦИНСКОЕ СТРАХОВАНИЕ</a:t>
            </a:r>
          </a:p>
          <a:p>
            <a:endParaRPr lang="ru-RU" sz="2000" b="1" dirty="0" smtClean="0"/>
          </a:p>
        </p:txBody>
      </p:sp>
      <p:sp>
        <p:nvSpPr>
          <p:cNvPr id="1033" name="AutoShape 9" descr="https://docviewer.yandex.ru/view/103269927/htmlimage?id=2wz8d-bfmh3kk33zqeagctkgkxzjcozkyacl49nva2j93xomvk7vzqn5lgtybf0o3a9imhtg8s3zo5vs9d0ued7o9h82zktuqcqcqxpt5&amp;width=794&amp;height=447&amp;name=bg-10.png"/>
          <p:cNvSpPr>
            <a:spLocks noChangeAspect="1" noChangeArrowheads="1"/>
          </p:cNvSpPr>
          <p:nvPr/>
        </p:nvSpPr>
        <p:spPr bwMode="auto">
          <a:xfrm>
            <a:off x="1583955" y="3284984"/>
            <a:ext cx="7164509" cy="3020899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Страхование и лечение в сети медицинских учреждений  «Семейный доктор»</a:t>
            </a:r>
          </a:p>
          <a:p>
            <a:pPr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1 сотрудник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andex-sans"/>
                <a:cs typeface="Arial" pitchFamily="34" charset="0"/>
              </a:rPr>
              <a:t/>
            </a:r>
            <a:b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andex-sans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Image 2" descr="C:\Users\NIKULINA_S\Desktop\Без имени-1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12665" y="2128837"/>
            <a:ext cx="6840760" cy="97482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Заголовок 3"/>
          <p:cNvGrpSpPr>
            <a:grpSpLocks noGrp="1"/>
          </p:cNvGrpSpPr>
          <p:nvPr/>
        </p:nvGrpSpPr>
        <p:grpSpPr>
          <a:xfrm>
            <a:off x="1435100" y="0"/>
            <a:ext cx="7499350" cy="476672"/>
            <a:chOff x="504058" y="2943129"/>
            <a:chExt cx="5204386" cy="382032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504058" y="3024337"/>
              <a:ext cx="5204386" cy="30082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518743" y="2943129"/>
              <a:ext cx="5175016" cy="3673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8142" tIns="0" rIns="198142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i="1" kern="1200" dirty="0" smtClean="0">
                  <a:solidFill>
                    <a:schemeClr val="tx1"/>
                  </a:solidFill>
                </a:rPr>
                <a:t>Финансовая деятельность</a:t>
              </a:r>
              <a:endParaRPr lang="ru-RU" sz="2400" b="1" i="1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577996"/>
            <a:ext cx="7956375" cy="6280003"/>
          </a:xfrm>
        </p:spPr>
        <p:txBody>
          <a:bodyPr numCol="2">
            <a:normAutofit/>
          </a:bodyPr>
          <a:lstStyle/>
          <a:p>
            <a:pPr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Справка за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2024год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Остаток 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01.01.2024 – 163745,215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Поступило 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484437,255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израсходовано в 2024 году-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389948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Израсходовано в том числе:</a:t>
            </a:r>
          </a:p>
          <a:p>
            <a:pPr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 помощь -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131000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ППО (спектакли, цирк, мюзикл) – 25540</a:t>
            </a:r>
          </a:p>
          <a:p>
            <a:pPr marL="82296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тральные билеты- 37120</a:t>
            </a:r>
          </a:p>
          <a:p>
            <a:pPr marL="82296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учеба - 6088    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ФОНД помощи членам  профсоюза Оренбурга (наводнение) – 5000</a:t>
            </a:r>
          </a:p>
          <a:p>
            <a:pPr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ФОНД помощи «Поддержим наших» - 5000</a:t>
            </a:r>
          </a:p>
          <a:p>
            <a:pPr marL="82296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ФОНД по 120р. с человека -9240</a:t>
            </a:r>
          </a:p>
          <a:p>
            <a:pPr marL="82296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поездка в Переславль- -Залесский  -177960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новый год (подарки) из средств пожертвования  - 45750</a:t>
            </a:r>
          </a:p>
          <a:p>
            <a:pPr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Остаток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01.01.2025 – 251234,47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404664"/>
            <a:ext cx="6840760" cy="5746968"/>
          </a:xfrm>
          <a:solidFill>
            <a:schemeClr val="accent1">
              <a:lumMod val="20000"/>
              <a:lumOff val="80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7200" b="1" i="1" dirty="0" smtClean="0">
                <a:solidFill>
                  <a:srgbClr val="0070C0"/>
                </a:solidFill>
              </a:rPr>
              <a:t>Спасибо </a:t>
            </a:r>
            <a:br>
              <a:rPr lang="ru-RU" sz="7200" b="1" i="1" dirty="0" smtClean="0">
                <a:solidFill>
                  <a:srgbClr val="0070C0"/>
                </a:solidFill>
              </a:rPr>
            </a:br>
            <a:r>
              <a:rPr lang="ru-RU" sz="7200" b="1" i="1" dirty="0" smtClean="0">
                <a:solidFill>
                  <a:srgbClr val="0070C0"/>
                </a:solidFill>
              </a:rPr>
              <a:t>за </a:t>
            </a:r>
            <a:br>
              <a:rPr lang="ru-RU" sz="7200" b="1" i="1" dirty="0" smtClean="0">
                <a:solidFill>
                  <a:srgbClr val="0070C0"/>
                </a:solidFill>
              </a:rPr>
            </a:br>
            <a:r>
              <a:rPr lang="ru-RU" sz="7200" b="1" i="1" dirty="0" smtClean="0">
                <a:solidFill>
                  <a:srgbClr val="0070C0"/>
                </a:solidFill>
              </a:rPr>
              <a:t>внимание!</a:t>
            </a:r>
            <a:endParaRPr lang="ru-RU" sz="72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260648"/>
            <a:ext cx="7498080" cy="6480720"/>
          </a:xfrm>
        </p:spPr>
        <p:txBody>
          <a:bodyPr>
            <a:normAutofit/>
          </a:bodyPr>
          <a:lstStyle/>
          <a:p>
            <a:pPr lvl="0" algn="ctr"/>
            <a:r>
              <a:rPr lang="ru-RU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данным статистического отчета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 typeface="Wingdings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01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января 2024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года состояло на учете в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ППО</a:t>
            </a:r>
          </a:p>
          <a:p>
            <a:pPr marL="82296" lv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81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r>
              <a:rPr lang="ru-RU" sz="2400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;</a:t>
            </a:r>
          </a:p>
          <a:p>
            <a:pPr lvl="0" algn="ctr">
              <a:buFont typeface="Wingdings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от общего числа работников учреждения в ППО состоит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61%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сотрудников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>
              <a:buFont typeface="Wingdings" pitchFamily="2" charset="2"/>
              <a:buChar char="ü"/>
            </a:pPr>
            <a:endParaRPr lang="ru-RU" sz="2400" dirty="0" smtClean="0"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>
              <a:buFont typeface="Wingdings" pitchFamily="2" charset="2"/>
              <a:buChar char="ü"/>
            </a:pPr>
            <a:endParaRPr lang="ru-RU" sz="2400" dirty="0" smtClean="0"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>
              <a:buFont typeface="Wingdings" pitchFamily="2" charset="2"/>
              <a:buChar char="ü"/>
            </a:pPr>
            <a:endParaRPr lang="ru-RU" sz="2400" dirty="0">
              <a:latin typeface="Cambria" pitchFamily="18" charset="0"/>
              <a:cs typeface="Times New Roman" pitchFamily="18" charset="0"/>
            </a:endParaRPr>
          </a:p>
          <a:p>
            <a:pPr lvl="0" algn="ctr">
              <a:buFont typeface="Wingdings" pitchFamily="2" charset="2"/>
              <a:buChar char="ü"/>
            </a:pPr>
            <a:endParaRPr lang="ru-RU" sz="24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u="sng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1" u="sng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u="sng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1" u="sng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u="sng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1" u="sng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u="sng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1" u="sng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u="sng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1" u="sng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u="sng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1" u="sng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u="sng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1" u="sng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u="sng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1" u="sng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u="sng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1" u="sng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u="sng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1" u="sng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u="sng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1" u="sng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u="sng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1" u="sng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u="sng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1" u="sng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u="sng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1" u="sng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u="sng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1" u="sng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44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44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47664" y="359898"/>
            <a:ext cx="7200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данным статистического отчета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 typeface="Wingdings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31 декабря 2024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года состояло на учете в ППО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77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r>
              <a:rPr lang="ru-RU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;</a:t>
            </a:r>
          </a:p>
          <a:p>
            <a:pPr lvl="0" algn="ctr">
              <a:buFont typeface="Wingdings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от общего числа работников учреждения в ППО состоит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64%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сотрудников.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582136547"/>
              </p:ext>
            </p:extLst>
          </p:nvPr>
        </p:nvGraphicFramePr>
        <p:xfrm>
          <a:off x="2339752" y="2564904"/>
          <a:ext cx="6120680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1529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116632"/>
            <a:ext cx="7498080" cy="72008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Краткая характеристика ППО ГБОУ Школа №1586 </a:t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548681"/>
            <a:ext cx="7776864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ППО ГБОУ Школа №1586 работает профсоюзный комитет в составе 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человек 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ППО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Гуркина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Валентиновна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: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Сударикова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Ирина Андреевна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Ответственные по корпусам: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 1-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Черненькова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Ирина Анатольевна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 2-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Уварова Юлия Валерьевна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 3 -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Багина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Анна Николаевна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 4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Чибизова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Валентина Евгеньевна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90100"/>
            <a:ext cx="2231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320"/>
            <a:ext cx="7890080" cy="634400"/>
          </a:xfrm>
        </p:spPr>
        <p:txBody>
          <a:bodyPr>
            <a:noAutofit/>
          </a:bodyPr>
          <a:lstStyle/>
          <a:p>
            <a:pPr algn="ctr"/>
            <a:r>
              <a:rPr lang="ru-RU" sz="3200" b="1" u="sng" dirty="0" smtClean="0">
                <a:solidFill>
                  <a:schemeClr val="accent6">
                    <a:lumMod val="50000"/>
                  </a:schemeClr>
                </a:solidFill>
              </a:rPr>
              <a:t>Направления деятельности ППО</a:t>
            </a:r>
            <a:endParaRPr lang="ru-RU" sz="3200" u="sng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2339752" y="1556792"/>
            <a:ext cx="5112568" cy="377589"/>
            <a:chOff x="374441" y="738333"/>
            <a:chExt cx="5204386" cy="377589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374441" y="738333"/>
              <a:ext cx="5204386" cy="37758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392873" y="756765"/>
              <a:ext cx="5167522" cy="3407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8142" tIns="0" rIns="198142" bIns="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i="1" kern="1200" dirty="0" smtClean="0">
                  <a:solidFill>
                    <a:schemeClr val="tx1"/>
                  </a:solidFill>
                </a:rPr>
                <a:t>Солидарные коллективные действия</a:t>
              </a:r>
              <a:endParaRPr lang="ru-RU" sz="2000" b="1" i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2339752" y="908720"/>
            <a:ext cx="5083291" cy="357759"/>
            <a:chOff x="453868" y="57784"/>
            <a:chExt cx="5083291" cy="357759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453868" y="57784"/>
              <a:ext cx="5083291" cy="35775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471332" y="75248"/>
              <a:ext cx="5048363" cy="3228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8142" tIns="0" rIns="198142" bIns="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i="1" kern="1200" dirty="0" smtClean="0">
                  <a:solidFill>
                    <a:schemeClr val="tx1"/>
                  </a:solidFill>
                </a:rPr>
                <a:t>Социальное партнерство</a:t>
              </a:r>
              <a:endParaRPr lang="ru-RU" sz="2000" b="1" i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2339752" y="2060848"/>
            <a:ext cx="5112568" cy="361027"/>
            <a:chOff x="374441" y="1439173"/>
            <a:chExt cx="5249206" cy="361027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374441" y="1439173"/>
              <a:ext cx="5249206" cy="36102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Скругленный прямоугольник 4"/>
            <p:cNvSpPr/>
            <p:nvPr/>
          </p:nvSpPr>
          <p:spPr>
            <a:xfrm>
              <a:off x="392065" y="1456797"/>
              <a:ext cx="5213958" cy="3257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8142" tIns="0" rIns="198142" bIns="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i="1" kern="1200" dirty="0" smtClean="0">
                  <a:solidFill>
                    <a:schemeClr val="tx1"/>
                  </a:solidFill>
                </a:rPr>
                <a:t>Обучение</a:t>
              </a:r>
              <a:endParaRPr lang="ru-RU" sz="2000" b="1" i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2339753" y="2636912"/>
            <a:ext cx="5112568" cy="359241"/>
            <a:chOff x="371202" y="1944217"/>
            <a:chExt cx="5287265" cy="359241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371202" y="1944217"/>
              <a:ext cx="5287265" cy="35924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388739" y="1961754"/>
              <a:ext cx="5252191" cy="3241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8142" tIns="0" rIns="198142" bIns="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i="1" kern="1200" dirty="0" smtClean="0">
                  <a:solidFill>
                    <a:schemeClr val="tx1"/>
                  </a:solidFill>
                </a:rPr>
                <a:t>Обращения сотрудников</a:t>
              </a:r>
              <a:endParaRPr lang="ru-RU" sz="2000" b="1" i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2339752" y="3140968"/>
            <a:ext cx="5112568" cy="315373"/>
            <a:chOff x="302578" y="2520280"/>
            <a:chExt cx="5084130" cy="315373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302578" y="2520280"/>
              <a:ext cx="5084130" cy="315373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317973" y="2535675"/>
              <a:ext cx="5053340" cy="2845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8142" tIns="0" rIns="198142" bIns="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i="1" kern="1200" dirty="0" smtClean="0">
                  <a:solidFill>
                    <a:schemeClr val="tx1"/>
                  </a:solidFill>
                </a:rPr>
                <a:t>Охрана труда</a:t>
              </a:r>
              <a:endParaRPr lang="ru-RU" sz="2000" b="1" i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2339753" y="3573016"/>
            <a:ext cx="5112567" cy="383371"/>
            <a:chOff x="374441" y="3672406"/>
            <a:chExt cx="5386185" cy="311363"/>
          </a:xfrm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374441" y="3672406"/>
              <a:ext cx="5386185" cy="311363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Скругленный прямоугольник 4"/>
            <p:cNvSpPr/>
            <p:nvPr/>
          </p:nvSpPr>
          <p:spPr>
            <a:xfrm>
              <a:off x="389640" y="3687605"/>
              <a:ext cx="5355787" cy="2809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8142" tIns="0" rIns="198142" bIns="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i="1" kern="1200" dirty="0" smtClean="0">
                  <a:solidFill>
                    <a:schemeClr val="tx1"/>
                  </a:solidFill>
                </a:rPr>
                <a:t>Творческие конкурсы, фестивали</a:t>
              </a:r>
              <a:endParaRPr lang="ru-RU" sz="2000" b="1" i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2339752" y="4149080"/>
            <a:ext cx="5144835" cy="332453"/>
            <a:chOff x="432468" y="3068542"/>
            <a:chExt cx="5144835" cy="332453"/>
          </a:xfrm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432468" y="3068542"/>
              <a:ext cx="5144835" cy="332453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Скругленный прямоугольник 4"/>
            <p:cNvSpPr/>
            <p:nvPr/>
          </p:nvSpPr>
          <p:spPr>
            <a:xfrm>
              <a:off x="448697" y="3084771"/>
              <a:ext cx="5112377" cy="2999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8142" tIns="0" rIns="198142" bIns="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i="1" kern="1200" dirty="0" smtClean="0">
                  <a:solidFill>
                    <a:schemeClr val="tx1"/>
                  </a:solidFill>
                </a:rPr>
                <a:t>Работа с молодежью</a:t>
              </a:r>
              <a:endParaRPr lang="ru-RU" sz="2000" b="1" i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2339752" y="4581128"/>
            <a:ext cx="5112568" cy="300824"/>
            <a:chOff x="374441" y="3016893"/>
            <a:chExt cx="5204386" cy="300824"/>
          </a:xfrm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374441" y="3016893"/>
              <a:ext cx="5204386" cy="30082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Скругленный прямоугольник 4"/>
            <p:cNvSpPr/>
            <p:nvPr/>
          </p:nvSpPr>
          <p:spPr>
            <a:xfrm>
              <a:off x="389126" y="3031578"/>
              <a:ext cx="5175016" cy="2714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8142" tIns="0" rIns="198142" bIns="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i="1" kern="1200" dirty="0" smtClean="0">
                  <a:solidFill>
                    <a:schemeClr val="tx1"/>
                  </a:solidFill>
                </a:rPr>
                <a:t>Информационная работа</a:t>
              </a:r>
              <a:endParaRPr lang="ru-RU" sz="2000" b="1" i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2339752" y="5085184"/>
            <a:ext cx="5112568" cy="300824"/>
            <a:chOff x="504058" y="3024337"/>
            <a:chExt cx="5204386" cy="300824"/>
          </a:xfrm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504058" y="3024337"/>
              <a:ext cx="5204386" cy="30082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518743" y="3039022"/>
              <a:ext cx="5175016" cy="2714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8142" tIns="0" rIns="198142" bIns="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i="1" kern="1200" dirty="0" smtClean="0">
                  <a:solidFill>
                    <a:schemeClr val="tx1"/>
                  </a:solidFill>
                </a:rPr>
                <a:t>Социальные программы</a:t>
              </a:r>
              <a:endParaRPr lang="ru-RU" sz="2000" b="1" i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2267744" y="5517232"/>
            <a:ext cx="5184576" cy="360040"/>
            <a:chOff x="1082068" y="4536505"/>
            <a:chExt cx="5184576" cy="360040"/>
          </a:xfrm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1082068" y="4536505"/>
              <a:ext cx="5184576" cy="36004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Скругленный прямоугольник 4"/>
            <p:cNvSpPr/>
            <p:nvPr/>
          </p:nvSpPr>
          <p:spPr>
            <a:xfrm>
              <a:off x="1152130" y="4608513"/>
              <a:ext cx="5114514" cy="2714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8142" tIns="0" rIns="198142" bIns="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i="1" kern="1200" dirty="0" smtClean="0">
                  <a:solidFill>
                    <a:schemeClr val="tx1"/>
                  </a:solidFill>
                </a:rPr>
                <a:t>Оздоровление и отдых</a:t>
              </a:r>
              <a:endParaRPr lang="ru-RU" sz="2000" b="1" i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2267744" y="6021288"/>
            <a:ext cx="5184576" cy="444840"/>
            <a:chOff x="504058" y="3024337"/>
            <a:chExt cx="5204386" cy="300824"/>
          </a:xfrm>
        </p:grpSpPr>
        <p:sp>
          <p:nvSpPr>
            <p:cNvPr id="44" name="Скругленный прямоугольник 43"/>
            <p:cNvSpPr/>
            <p:nvPr/>
          </p:nvSpPr>
          <p:spPr>
            <a:xfrm>
              <a:off x="504058" y="3024337"/>
              <a:ext cx="5204386" cy="30082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Скругленный прямоугольник 4"/>
            <p:cNvSpPr/>
            <p:nvPr/>
          </p:nvSpPr>
          <p:spPr>
            <a:xfrm>
              <a:off x="518743" y="3039022"/>
              <a:ext cx="5175016" cy="2714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8142" tIns="0" rIns="198142" bIns="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i="1" kern="1200" dirty="0" smtClean="0">
                  <a:solidFill>
                    <a:schemeClr val="tx1"/>
                  </a:solidFill>
                </a:rPr>
                <a:t>Финансовая деятельность</a:t>
              </a:r>
              <a:endParaRPr lang="ru-RU" sz="2000" b="1" i="1" kern="12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339752" y="2274837"/>
            <a:ext cx="5400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03648" y="116633"/>
            <a:ext cx="72728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2024году, в Год</a:t>
            </a:r>
            <a:r>
              <a:rPr lang="ru-RU" sz="2400" b="1" dirty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 smtClean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Семьи,  и </a:t>
            </a:r>
            <a:r>
              <a:rPr lang="ru-RU" sz="2400" b="1" dirty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честь традиционного Всемирного Дня действий </a:t>
            </a:r>
            <a:r>
              <a:rPr lang="ru-RU" sz="2400" b="1" dirty="0" smtClean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профсоюзов</a:t>
            </a:r>
          </a:p>
          <a:p>
            <a:pPr lvl="0" algn="ctr"/>
            <a:r>
              <a:rPr lang="ru-RU" sz="2400" b="1" dirty="0" smtClean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b="1" dirty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достойный труд!» </a:t>
            </a:r>
            <a:r>
              <a:rPr lang="ru-RU" sz="2400" b="1" dirty="0" smtClean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октября 2024г.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–</a:t>
            </a:r>
          </a:p>
          <a:p>
            <a:pPr lvl="0" algn="ctr"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в ГБОУ Школа №1586 в 9-11 классах прошли Профсоюзные уроки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на тему:</a:t>
            </a:r>
          </a:p>
          <a:p>
            <a:pPr lvl="0" algn="ctr">
              <a:buNone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«Достойный труд в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XXI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C:\Users\Старший воспитатель\Downloads\IMG_341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496" y="2996952"/>
            <a:ext cx="4291111" cy="28669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2203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260648"/>
            <a:ext cx="7704856" cy="3312368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7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7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sz="7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октября </a:t>
            </a:r>
            <a:r>
              <a:rPr lang="ru-RU" sz="7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2024г</a:t>
            </a:r>
            <a:r>
              <a:rPr lang="ru-RU" sz="7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7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–</a:t>
            </a:r>
          </a:p>
          <a:p>
            <a:pPr lvl="0" algn="ctr">
              <a:buNone/>
            </a:pPr>
            <a:r>
              <a:rPr lang="ru-RU" sz="7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Приняли  </a:t>
            </a:r>
            <a:r>
              <a:rPr lang="ru-RU" sz="7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7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 Всероссийской акции профсоюзов</a:t>
            </a:r>
            <a:endParaRPr lang="ru-RU" sz="7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None/>
            </a:pPr>
            <a:r>
              <a:rPr lang="ru-RU" sz="7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рамках всемирного </a:t>
            </a:r>
          </a:p>
          <a:p>
            <a:pPr lvl="0" algn="ctr">
              <a:buNone/>
            </a:pPr>
            <a:r>
              <a:rPr lang="ru-RU" sz="7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7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Дня действий «За достойный труд»</a:t>
            </a:r>
            <a:r>
              <a:rPr lang="ru-RU" sz="7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buNone/>
            </a:pPr>
            <a:r>
              <a:rPr lang="ru-RU" sz="59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Члены профсоюза сняли ролик </a:t>
            </a:r>
            <a:endParaRPr lang="ru-RU" sz="5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645024"/>
            <a:ext cx="4818436" cy="2815863"/>
          </a:xfrm>
          <a:prstGeom prst="rect">
            <a:avLst/>
          </a:prstGeom>
        </p:spPr>
      </p:pic>
      <p:pic>
        <p:nvPicPr>
          <p:cNvPr id="6" name="Рисунок 5" descr="C:\Users\Старший воспитатель\Downloads\PHOTO-2024-09-24-09-34-1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6804" r="-344" b="35206"/>
          <a:stretch/>
        </p:blipFill>
        <p:spPr bwMode="auto">
          <a:xfrm>
            <a:off x="6876256" y="1"/>
            <a:ext cx="1800200" cy="12687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Заголовок 3"/>
          <p:cNvGrpSpPr>
            <a:grpSpLocks noGrp="1"/>
          </p:cNvGrpSpPr>
          <p:nvPr/>
        </p:nvGrpSpPr>
        <p:grpSpPr>
          <a:xfrm>
            <a:off x="1475656" y="260648"/>
            <a:ext cx="7499350" cy="1143000"/>
            <a:chOff x="374441" y="1439173"/>
            <a:chExt cx="5249206" cy="361027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374441" y="1439173"/>
              <a:ext cx="5249206" cy="36102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392065" y="1456797"/>
              <a:ext cx="5213958" cy="3257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8142" tIns="0" rIns="198142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b="1" i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Обучение</a:t>
              </a:r>
              <a:endParaRPr lang="ru-RU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91680" y="3789040"/>
            <a:ext cx="6768752" cy="1800200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14-15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 2024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приняли участие  в семинаре  по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охране труда для председателей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ППО и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уполномоченных по охране труда.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1556792"/>
            <a:ext cx="70567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01-02 апреля 2024 года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участие в семинаре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председателей и членов комитетов первичных профсоюзных организаций на профсоюзных курсах МФП по теме «Организационная работа в профсоюзах».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Заголовок 3"/>
          <p:cNvGrpSpPr>
            <a:grpSpLocks noGrp="1"/>
          </p:cNvGrpSpPr>
          <p:nvPr/>
        </p:nvGrpSpPr>
        <p:grpSpPr>
          <a:xfrm>
            <a:off x="1537146" y="24342"/>
            <a:ext cx="7499350" cy="718680"/>
            <a:chOff x="365268" y="3657207"/>
            <a:chExt cx="5386185" cy="311363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365268" y="3657207"/>
              <a:ext cx="5386185" cy="311363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389640" y="3687605"/>
              <a:ext cx="5355787" cy="2809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8142" tIns="0" rIns="198142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Творческие конкурсы, фестивали</a:t>
              </a:r>
              <a:endParaRPr lang="ru-RU" sz="3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908720"/>
            <a:ext cx="8208912" cy="5688632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июнь 2024 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окружной юбилейный фотоконкурс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</a:t>
            </a:r>
            <a:r>
              <a:rPr lang="ru-RU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Моменты – 2024»</a:t>
            </a:r>
            <a:endParaRPr lang="ru-RU" sz="26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Победителями стали:</a:t>
            </a:r>
          </a:p>
          <a:p>
            <a:pPr marL="82296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Номинация :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«Лучшее художественное фото»</a:t>
            </a:r>
          </a:p>
          <a:p>
            <a:pPr marL="82296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Багина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Анна Николаевна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инструктор по физической культуре</a:t>
            </a:r>
          </a:p>
          <a:p>
            <a:pPr marL="82296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Номинация: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«Лучшая патриотическая фотография»</a:t>
            </a:r>
          </a:p>
          <a:p>
            <a:pPr marL="82296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Сударикова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Ирина Андреевна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учитель начальных классов</a:t>
            </a:r>
          </a:p>
          <a:p>
            <a:pPr marL="82296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Педагоги вознаграждены премиями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Старший воспитатель\Downloads\360ff9bd-a24c-4596-a381-4db7704f6a1c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221088"/>
            <a:ext cx="1696219" cy="2275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1946</TotalTime>
  <Words>543</Words>
  <Application>Microsoft Office PowerPoint</Application>
  <PresentationFormat>Экран (4:3)</PresentationFormat>
  <Paragraphs>123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6" baseType="lpstr">
      <vt:lpstr>Arial</vt:lpstr>
      <vt:lpstr>Calibri</vt:lpstr>
      <vt:lpstr>Cambria</vt:lpstr>
      <vt:lpstr>Corbel</vt:lpstr>
      <vt:lpstr>Courier New</vt:lpstr>
      <vt:lpstr>Gill Sans MT</vt:lpstr>
      <vt:lpstr>Times New Roman</vt:lpstr>
      <vt:lpstr>Verdana</vt:lpstr>
      <vt:lpstr>Wingdings</vt:lpstr>
      <vt:lpstr>Wingdings 2</vt:lpstr>
      <vt:lpstr>yandex-sans</vt:lpstr>
      <vt:lpstr>Солнцестояние</vt:lpstr>
      <vt:lpstr>Публичный отчет  первичной профсоюзной организации  ГБОУ Школа №1586  за 2024 год </vt:lpstr>
      <vt:lpstr>Презентация PowerPoint</vt:lpstr>
      <vt:lpstr>                </vt:lpstr>
      <vt:lpstr>Краткая характеристика ППО ГБОУ Школа №1586  </vt:lpstr>
      <vt:lpstr>Направления деятельности ППО</vt:lpstr>
      <vt:lpstr>Презентация PowerPoint</vt:lpstr>
      <vt:lpstr>Презентация PowerPoint</vt:lpstr>
      <vt:lpstr>Презентация PowerPoint</vt:lpstr>
      <vt:lpstr>Презентация PowerPoint</vt:lpstr>
      <vt:lpstr>Экскурсионная деятельность Культурно-массовые мероприятия</vt:lpstr>
      <vt:lpstr>Презентация PowerPoint</vt:lpstr>
      <vt:lpstr>Презентация PowerPoint</vt:lpstr>
      <vt:lpstr>Презентация PowerPoint</vt:lpstr>
      <vt:lpstr>Спасибо  за 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Публичный отчет  первичной профсоюзной организации  ГБОУ Лицей №1586</dc:title>
  <dc:creator>1</dc:creator>
  <cp:lastModifiedBy>Старший воспитатель</cp:lastModifiedBy>
  <cp:revision>195</cp:revision>
  <dcterms:created xsi:type="dcterms:W3CDTF">2016-08-24T16:02:57Z</dcterms:created>
  <dcterms:modified xsi:type="dcterms:W3CDTF">2025-03-13T10:31:25Z</dcterms:modified>
</cp:coreProperties>
</file>